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28" y="66"/>
      </p:cViewPr>
      <p:guideLst>
        <p:guide orient="horz" pos="22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-2130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/>
            </a:lvl1pPr>
          </a:lstStyle>
          <a:p>
            <a:pPr>
              <a:defRPr/>
            </a:pPr>
            <a:fld id="{4F21D842-B946-49BD-BC93-0AFAD6663F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58011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15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25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21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59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2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6157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49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56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50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77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4508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7069138" y="79375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INFORME DE MÓDULO</a:t>
            </a:r>
          </a:p>
          <a:p>
            <a:pPr algn="ctr">
              <a:defRPr/>
            </a:pPr>
            <a:r>
              <a:rPr lang="es-ES_tradnl" sz="1200" b="1" dirty="0" smtClean="0"/>
              <a:t>SINBA-SIS-A3</a:t>
            </a:r>
            <a:endParaRPr lang="es-ES_tradnl" sz="1200" dirty="0" smtClean="0"/>
          </a:p>
        </p:txBody>
      </p:sp>
      <p:sp>
        <p:nvSpPr>
          <p:cNvPr id="1029" name="Text Box 26"/>
          <p:cNvSpPr txBox="1">
            <a:spLocks noChangeArrowheads="1"/>
          </p:cNvSpPr>
          <p:nvPr userDrawn="1"/>
        </p:nvSpPr>
        <p:spPr bwMode="auto">
          <a:xfrm>
            <a:off x="942975" y="76200"/>
            <a:ext cx="622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Actividades varias</a:t>
            </a:r>
            <a:endParaRPr lang="es-ES" sz="1000" b="1" smtClean="0"/>
          </a:p>
        </p:txBody>
      </p: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667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12"/>
          <p:cNvSpPr txBox="1">
            <a:spLocks noChangeArrowheads="1"/>
          </p:cNvSpPr>
          <p:nvPr/>
        </p:nvSpPr>
        <p:spPr bwMode="auto">
          <a:xfrm>
            <a:off x="7816850" y="1768475"/>
            <a:ext cx="523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PROBA-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BLE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DIABE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TES</a:t>
            </a:r>
          </a:p>
        </p:txBody>
      </p:sp>
      <p:sp>
        <p:nvSpPr>
          <p:cNvPr id="3075" name="Text Box 513"/>
          <p:cNvSpPr txBox="1">
            <a:spLocks noChangeArrowheads="1"/>
          </p:cNvSpPr>
          <p:nvPr/>
        </p:nvSpPr>
        <p:spPr bwMode="auto">
          <a:xfrm>
            <a:off x="8221663" y="1754188"/>
            <a:ext cx="5730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PARA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CITOLO-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GÍA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VAGINAL</a:t>
            </a:r>
          </a:p>
        </p:txBody>
      </p:sp>
      <p:sp>
        <p:nvSpPr>
          <p:cNvPr id="3076" name="Text Box 498"/>
          <p:cNvSpPr txBox="1">
            <a:spLocks noChangeArrowheads="1"/>
          </p:cNvSpPr>
          <p:nvPr/>
        </p:nvSpPr>
        <p:spPr bwMode="auto">
          <a:xfrm>
            <a:off x="5638800" y="1860550"/>
            <a:ext cx="1022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HIPERTENSA CON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TOMA DE PRESIÓN</a:t>
            </a:r>
          </a:p>
        </p:txBody>
      </p:sp>
      <p:sp>
        <p:nvSpPr>
          <p:cNvPr id="3077" name="Text Box 494"/>
          <p:cNvSpPr txBox="1">
            <a:spLocks noChangeArrowheads="1"/>
          </p:cNvSpPr>
          <p:nvPr/>
        </p:nvSpPr>
        <p:spPr bwMode="auto">
          <a:xfrm>
            <a:off x="5272088" y="1735138"/>
            <a:ext cx="17256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 ENFERMA SUPERVISADA</a:t>
            </a:r>
            <a:endParaRPr lang="es-ES_tradnl" altLang="es-MX"/>
          </a:p>
        </p:txBody>
      </p:sp>
      <p:sp>
        <p:nvSpPr>
          <p:cNvPr id="3078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Rectangle 74"/>
          <p:cNvSpPr>
            <a:spLocks noChangeArrowheads="1"/>
          </p:cNvSpPr>
          <p:nvPr/>
        </p:nvSpPr>
        <p:spPr bwMode="auto">
          <a:xfrm>
            <a:off x="-28575" y="6681788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80" name="Line 90"/>
          <p:cNvSpPr>
            <a:spLocks noChangeShapeType="1"/>
          </p:cNvSpPr>
          <p:nvPr/>
        </p:nvSpPr>
        <p:spPr bwMode="auto">
          <a:xfrm>
            <a:off x="0" y="1536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325"/>
          <p:cNvSpPr>
            <a:spLocks noChangeShapeType="1"/>
          </p:cNvSpPr>
          <p:nvPr/>
        </p:nvSpPr>
        <p:spPr bwMode="auto">
          <a:xfrm>
            <a:off x="0" y="61690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Text Box 327"/>
          <p:cNvSpPr txBox="1">
            <a:spLocks noChangeArrowheads="1"/>
          </p:cNvSpPr>
          <p:nvPr/>
        </p:nvSpPr>
        <p:spPr bwMode="auto">
          <a:xfrm>
            <a:off x="66675" y="949325"/>
            <a:ext cx="90487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MÓDULO: __________________________________________	INFORMACIÓN CORRESPONDIENTE A: MES:__________________  AÑO: _______________   	  						</a:t>
            </a:r>
          </a:p>
          <a:p>
            <a:r>
              <a:rPr lang="es-ES_tradnl" altLang="es-MX" sz="900" b="1"/>
              <a:t>						SUPERVISORA DE AUXILIAR DE SALUD: __________________________________________</a:t>
            </a:r>
          </a:p>
        </p:txBody>
      </p:sp>
      <p:sp>
        <p:nvSpPr>
          <p:cNvPr id="3084" name="Line 2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27"/>
          <p:cNvSpPr>
            <a:spLocks noChangeShapeType="1"/>
          </p:cNvSpPr>
          <p:nvPr/>
        </p:nvSpPr>
        <p:spPr bwMode="auto">
          <a:xfrm>
            <a:off x="0" y="53832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32"/>
          <p:cNvSpPr>
            <a:spLocks noChangeShapeType="1"/>
          </p:cNvSpPr>
          <p:nvPr/>
        </p:nvSpPr>
        <p:spPr bwMode="auto">
          <a:xfrm>
            <a:off x="0" y="446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37"/>
          <p:cNvSpPr>
            <a:spLocks noChangeShapeType="1"/>
          </p:cNvSpPr>
          <p:nvPr/>
        </p:nvSpPr>
        <p:spPr bwMode="auto">
          <a:xfrm>
            <a:off x="0" y="4154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54"/>
          <p:cNvSpPr>
            <a:spLocks noChangeShapeType="1"/>
          </p:cNvSpPr>
          <p:nvPr/>
        </p:nvSpPr>
        <p:spPr bwMode="auto">
          <a:xfrm>
            <a:off x="0" y="32337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55"/>
          <p:cNvSpPr>
            <a:spLocks noChangeShapeType="1"/>
          </p:cNvSpPr>
          <p:nvPr/>
        </p:nvSpPr>
        <p:spPr bwMode="auto">
          <a:xfrm>
            <a:off x="0" y="354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56"/>
          <p:cNvSpPr>
            <a:spLocks noChangeShapeType="1"/>
          </p:cNvSpPr>
          <p:nvPr/>
        </p:nvSpPr>
        <p:spPr bwMode="auto">
          <a:xfrm>
            <a:off x="0" y="38544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33"/>
          <p:cNvSpPr>
            <a:spLocks noChangeShapeType="1"/>
          </p:cNvSpPr>
          <p:nvPr/>
        </p:nvSpPr>
        <p:spPr bwMode="auto">
          <a:xfrm>
            <a:off x="0" y="232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35"/>
          <p:cNvSpPr>
            <a:spLocks noChangeShapeType="1"/>
          </p:cNvSpPr>
          <p:nvPr/>
        </p:nvSpPr>
        <p:spPr bwMode="auto">
          <a:xfrm>
            <a:off x="0" y="2622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216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301"/>
          <p:cNvSpPr>
            <a:spLocks noChangeShapeType="1"/>
          </p:cNvSpPr>
          <p:nvPr/>
        </p:nvSpPr>
        <p:spPr bwMode="auto">
          <a:xfrm>
            <a:off x="0" y="4764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302"/>
          <p:cNvSpPr>
            <a:spLocks noChangeShapeType="1"/>
          </p:cNvSpPr>
          <p:nvPr/>
        </p:nvSpPr>
        <p:spPr bwMode="auto">
          <a:xfrm>
            <a:off x="0" y="56848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303"/>
          <p:cNvSpPr>
            <a:spLocks noChangeShapeType="1"/>
          </p:cNvSpPr>
          <p:nvPr/>
        </p:nvSpPr>
        <p:spPr bwMode="auto">
          <a:xfrm>
            <a:off x="0" y="60039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Text Box 382"/>
          <p:cNvSpPr txBox="1">
            <a:spLocks noChangeArrowheads="1"/>
          </p:cNvSpPr>
          <p:nvPr/>
        </p:nvSpPr>
        <p:spPr bwMode="auto">
          <a:xfrm rot="-5400000">
            <a:off x="719138" y="979487"/>
            <a:ext cx="4587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"/>
              </a:spcBef>
            </a:pPr>
            <a:endParaRPr lang="es-MX" altLang="es-MX" sz="1600" b="1"/>
          </a:p>
          <a:p>
            <a:pPr>
              <a:spcBef>
                <a:spcPct val="6000"/>
              </a:spcBef>
            </a:pPr>
            <a:endParaRPr lang="es-ES" altLang="es-MX" sz="1600" b="1"/>
          </a:p>
        </p:txBody>
      </p:sp>
      <p:sp>
        <p:nvSpPr>
          <p:cNvPr id="3098" name="Text Box 465"/>
          <p:cNvSpPr txBox="1">
            <a:spLocks noChangeArrowheads="1"/>
          </p:cNvSpPr>
          <p:nvPr/>
        </p:nvSpPr>
        <p:spPr bwMode="auto">
          <a:xfrm>
            <a:off x="0" y="6208713"/>
            <a:ext cx="1412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3099" name="Line 210"/>
          <p:cNvSpPr>
            <a:spLocks noChangeShapeType="1"/>
          </p:cNvSpPr>
          <p:nvPr/>
        </p:nvSpPr>
        <p:spPr bwMode="auto">
          <a:xfrm>
            <a:off x="0" y="16351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Rectangle 213"/>
          <p:cNvSpPr>
            <a:spLocks noChangeArrowheads="1"/>
          </p:cNvSpPr>
          <p:nvPr/>
        </p:nvSpPr>
        <p:spPr bwMode="auto">
          <a:xfrm>
            <a:off x="73025" y="1746250"/>
            <a:ext cx="1022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II. COMUNIDAD</a:t>
            </a:r>
            <a:endParaRPr lang="es-ES" altLang="es-MX" sz="900" b="1"/>
          </a:p>
        </p:txBody>
      </p:sp>
      <p:sp>
        <p:nvSpPr>
          <p:cNvPr id="3101" name="Line 339"/>
          <p:cNvSpPr>
            <a:spLocks noChangeShapeType="1"/>
          </p:cNvSpPr>
          <p:nvPr/>
        </p:nvSpPr>
        <p:spPr bwMode="auto">
          <a:xfrm>
            <a:off x="0" y="2206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Text Box 466"/>
          <p:cNvSpPr txBox="1">
            <a:spLocks noChangeArrowheads="1"/>
          </p:cNvSpPr>
          <p:nvPr/>
        </p:nvSpPr>
        <p:spPr bwMode="auto">
          <a:xfrm>
            <a:off x="2771775" y="1909763"/>
            <a:ext cx="3794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20 Y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MÁS</a:t>
            </a:r>
          </a:p>
        </p:txBody>
      </p:sp>
      <p:sp>
        <p:nvSpPr>
          <p:cNvPr id="3103" name="Text Box 467"/>
          <p:cNvSpPr txBox="1">
            <a:spLocks noChangeArrowheads="1"/>
          </p:cNvSpPr>
          <p:nvPr/>
        </p:nvSpPr>
        <p:spPr bwMode="auto">
          <a:xfrm>
            <a:off x="1917700" y="1947863"/>
            <a:ext cx="3921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5 A 9</a:t>
            </a:r>
          </a:p>
        </p:txBody>
      </p:sp>
      <p:sp>
        <p:nvSpPr>
          <p:cNvPr id="3104" name="Text Box 468"/>
          <p:cNvSpPr txBox="1">
            <a:spLocks noChangeArrowheads="1"/>
          </p:cNvSpPr>
          <p:nvPr/>
        </p:nvSpPr>
        <p:spPr bwMode="auto">
          <a:xfrm>
            <a:off x="1482725" y="1671638"/>
            <a:ext cx="16843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EDAD (AÑOS)</a:t>
            </a:r>
          </a:p>
        </p:txBody>
      </p:sp>
      <p:sp>
        <p:nvSpPr>
          <p:cNvPr id="3105" name="Text Box 469"/>
          <p:cNvSpPr txBox="1">
            <a:spLocks noChangeArrowheads="1"/>
          </p:cNvSpPr>
          <p:nvPr/>
        </p:nvSpPr>
        <p:spPr bwMode="auto">
          <a:xfrm>
            <a:off x="1436688" y="1900238"/>
            <a:ext cx="514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5</a:t>
            </a:r>
            <a:endParaRPr lang="es-ES_tradnl" altLang="es-MX"/>
          </a:p>
        </p:txBody>
      </p:sp>
      <p:sp>
        <p:nvSpPr>
          <p:cNvPr id="3106" name="Text Box 470"/>
          <p:cNvSpPr txBox="1">
            <a:spLocks noChangeArrowheads="1"/>
          </p:cNvSpPr>
          <p:nvPr/>
        </p:nvSpPr>
        <p:spPr bwMode="auto">
          <a:xfrm>
            <a:off x="2279650" y="1952625"/>
            <a:ext cx="4905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10 A 19</a:t>
            </a:r>
          </a:p>
        </p:txBody>
      </p:sp>
      <p:sp>
        <p:nvSpPr>
          <p:cNvPr id="3107" name="Line 471"/>
          <p:cNvSpPr>
            <a:spLocks noChangeShapeType="1"/>
          </p:cNvSpPr>
          <p:nvPr/>
        </p:nvSpPr>
        <p:spPr bwMode="auto">
          <a:xfrm>
            <a:off x="4476750" y="1892300"/>
            <a:ext cx="2525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Text Box 472"/>
          <p:cNvSpPr txBox="1">
            <a:spLocks noChangeArrowheads="1"/>
          </p:cNvSpPr>
          <p:nvPr/>
        </p:nvSpPr>
        <p:spPr bwMode="auto">
          <a:xfrm>
            <a:off x="3614738" y="1606550"/>
            <a:ext cx="33734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MOTIVO DE LA ATENCIÓN</a:t>
            </a:r>
            <a:endParaRPr lang="es-ES_tradnl" altLang="es-MX" sz="700"/>
          </a:p>
        </p:txBody>
      </p:sp>
      <p:sp>
        <p:nvSpPr>
          <p:cNvPr id="3109" name="Line 474"/>
          <p:cNvSpPr>
            <a:spLocks noChangeShapeType="1"/>
          </p:cNvSpPr>
          <p:nvPr/>
        </p:nvSpPr>
        <p:spPr bwMode="auto">
          <a:xfrm>
            <a:off x="1901825" y="1905000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475"/>
          <p:cNvSpPr>
            <a:spLocks noChangeShapeType="1"/>
          </p:cNvSpPr>
          <p:nvPr/>
        </p:nvSpPr>
        <p:spPr bwMode="auto">
          <a:xfrm>
            <a:off x="2314575" y="1903413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476"/>
          <p:cNvSpPr>
            <a:spLocks noChangeShapeType="1"/>
          </p:cNvSpPr>
          <p:nvPr/>
        </p:nvSpPr>
        <p:spPr bwMode="auto">
          <a:xfrm>
            <a:off x="2728913" y="1898650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477"/>
          <p:cNvSpPr>
            <a:spLocks noChangeShapeType="1"/>
          </p:cNvSpPr>
          <p:nvPr/>
        </p:nvSpPr>
        <p:spPr bwMode="auto">
          <a:xfrm>
            <a:off x="3997325" y="176371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478"/>
          <p:cNvSpPr>
            <a:spLocks noChangeShapeType="1"/>
          </p:cNvSpPr>
          <p:nvPr/>
        </p:nvSpPr>
        <p:spPr bwMode="auto">
          <a:xfrm>
            <a:off x="4883150" y="19002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479"/>
          <p:cNvSpPr>
            <a:spLocks noChangeShapeType="1"/>
          </p:cNvSpPr>
          <p:nvPr/>
        </p:nvSpPr>
        <p:spPr bwMode="auto">
          <a:xfrm>
            <a:off x="5316538" y="17795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480"/>
          <p:cNvSpPr>
            <a:spLocks noChangeShapeType="1"/>
          </p:cNvSpPr>
          <p:nvPr/>
        </p:nvSpPr>
        <p:spPr bwMode="auto">
          <a:xfrm>
            <a:off x="5724525" y="1908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Text Box 482"/>
          <p:cNvSpPr txBox="1">
            <a:spLocks noChangeArrowheads="1"/>
          </p:cNvSpPr>
          <p:nvPr/>
        </p:nvSpPr>
        <p:spPr bwMode="auto">
          <a:xfrm>
            <a:off x="5243513" y="1916113"/>
            <a:ext cx="547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TUBER-</a:t>
            </a:r>
          </a:p>
          <a:p>
            <a:pPr algn="ctr"/>
            <a:r>
              <a:rPr lang="es-ES_tradnl" altLang="es-MX" sz="700"/>
              <a:t>CULOSA</a:t>
            </a:r>
            <a:endParaRPr lang="es-ES_tradnl" altLang="es-MX"/>
          </a:p>
        </p:txBody>
      </p:sp>
      <p:sp>
        <p:nvSpPr>
          <p:cNvPr id="3117" name="Line 483"/>
          <p:cNvSpPr>
            <a:spLocks noChangeShapeType="1"/>
          </p:cNvSpPr>
          <p:nvPr/>
        </p:nvSpPr>
        <p:spPr bwMode="auto">
          <a:xfrm>
            <a:off x="3151188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484"/>
          <p:cNvSpPr>
            <a:spLocks noChangeShapeType="1"/>
          </p:cNvSpPr>
          <p:nvPr/>
        </p:nvSpPr>
        <p:spPr bwMode="auto">
          <a:xfrm>
            <a:off x="3581400" y="1635125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485"/>
          <p:cNvSpPr>
            <a:spLocks noChangeShapeType="1"/>
          </p:cNvSpPr>
          <p:nvPr/>
        </p:nvSpPr>
        <p:spPr bwMode="auto">
          <a:xfrm>
            <a:off x="1482725" y="1895475"/>
            <a:ext cx="166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Text Box 486"/>
          <p:cNvSpPr txBox="1">
            <a:spLocks noChangeArrowheads="1"/>
          </p:cNvSpPr>
          <p:nvPr/>
        </p:nvSpPr>
        <p:spPr bwMode="auto">
          <a:xfrm>
            <a:off x="3084513" y="1695450"/>
            <a:ext cx="58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VISITA</a:t>
            </a:r>
          </a:p>
          <a:p>
            <a:pPr algn="ctr"/>
            <a:r>
              <a:rPr lang="es-ES_tradnl" altLang="es-MX" sz="800"/>
              <a:t>DOMICI-</a:t>
            </a:r>
          </a:p>
          <a:p>
            <a:pPr algn="ctr"/>
            <a:r>
              <a:rPr lang="es-ES_tradnl" altLang="es-MX" sz="800"/>
              <a:t>LIARIA</a:t>
            </a:r>
            <a:endParaRPr lang="es-ES_tradnl" altLang="es-MX"/>
          </a:p>
        </p:txBody>
      </p:sp>
      <p:sp>
        <p:nvSpPr>
          <p:cNvPr id="3121" name="Line 488"/>
          <p:cNvSpPr>
            <a:spLocks noChangeShapeType="1"/>
          </p:cNvSpPr>
          <p:nvPr/>
        </p:nvSpPr>
        <p:spPr bwMode="auto">
          <a:xfrm>
            <a:off x="4471988" y="177482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Text Box 489"/>
          <p:cNvSpPr txBox="1">
            <a:spLocks noChangeArrowheads="1"/>
          </p:cNvSpPr>
          <p:nvPr/>
        </p:nvSpPr>
        <p:spPr bwMode="auto">
          <a:xfrm>
            <a:off x="3529013" y="1762125"/>
            <a:ext cx="5207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CURA-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CIÓN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HERIDA</a:t>
            </a:r>
          </a:p>
        </p:txBody>
      </p:sp>
      <p:sp>
        <p:nvSpPr>
          <p:cNvPr id="3123" name="Text Box 490"/>
          <p:cNvSpPr txBox="1">
            <a:spLocks noChangeArrowheads="1"/>
          </p:cNvSpPr>
          <p:nvPr/>
        </p:nvSpPr>
        <p:spPr bwMode="auto">
          <a:xfrm>
            <a:off x="3937000" y="1801813"/>
            <a:ext cx="6159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</a:t>
            </a:r>
          </a:p>
          <a:p>
            <a:pPr algn="ctr"/>
            <a:r>
              <a:rPr lang="es-ES_tradnl" altLang="es-MX" sz="700"/>
              <a:t>ENFERMA</a:t>
            </a:r>
          </a:p>
          <a:p>
            <a:pPr algn="ctr"/>
            <a:r>
              <a:rPr lang="es-ES_tradnl" altLang="es-MX" sz="700"/>
              <a:t>TRATADA</a:t>
            </a:r>
            <a:endParaRPr lang="es-ES_tradnl" altLang="es-MX"/>
          </a:p>
        </p:txBody>
      </p:sp>
      <p:sp>
        <p:nvSpPr>
          <p:cNvPr id="3124" name="Text Box 491"/>
          <p:cNvSpPr txBox="1">
            <a:spLocks noChangeArrowheads="1"/>
          </p:cNvSpPr>
          <p:nvPr/>
        </p:nvSpPr>
        <p:spPr bwMode="auto">
          <a:xfrm>
            <a:off x="4429125" y="1735138"/>
            <a:ext cx="901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APLICACIÓN DE:</a:t>
            </a:r>
            <a:endParaRPr lang="es-ES_tradnl" altLang="es-MX"/>
          </a:p>
        </p:txBody>
      </p:sp>
      <p:sp>
        <p:nvSpPr>
          <p:cNvPr id="3125" name="Text Box 492"/>
          <p:cNvSpPr txBox="1">
            <a:spLocks noChangeArrowheads="1"/>
          </p:cNvSpPr>
          <p:nvPr/>
        </p:nvSpPr>
        <p:spPr bwMode="auto">
          <a:xfrm>
            <a:off x="4422775" y="1908175"/>
            <a:ext cx="484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INYEC-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3126" name="Text Box 493"/>
          <p:cNvSpPr txBox="1">
            <a:spLocks noChangeArrowheads="1"/>
          </p:cNvSpPr>
          <p:nvPr/>
        </p:nvSpPr>
        <p:spPr bwMode="auto">
          <a:xfrm>
            <a:off x="4868863" y="1946275"/>
            <a:ext cx="4984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SUERO</a:t>
            </a:r>
            <a:endParaRPr lang="es-ES_tradnl" altLang="es-MX"/>
          </a:p>
        </p:txBody>
      </p:sp>
      <p:sp>
        <p:nvSpPr>
          <p:cNvPr id="3127" name="Line 495"/>
          <p:cNvSpPr>
            <a:spLocks noChangeShapeType="1"/>
          </p:cNvSpPr>
          <p:nvPr/>
        </p:nvSpPr>
        <p:spPr bwMode="auto">
          <a:xfrm>
            <a:off x="6577013" y="1893888"/>
            <a:ext cx="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496"/>
          <p:cNvSpPr>
            <a:spLocks noChangeShapeType="1"/>
          </p:cNvSpPr>
          <p:nvPr/>
        </p:nvSpPr>
        <p:spPr bwMode="auto">
          <a:xfrm>
            <a:off x="5729288" y="2089150"/>
            <a:ext cx="84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497"/>
          <p:cNvSpPr>
            <a:spLocks noChangeShapeType="1"/>
          </p:cNvSpPr>
          <p:nvPr/>
        </p:nvSpPr>
        <p:spPr bwMode="auto">
          <a:xfrm>
            <a:off x="6154738" y="2095500"/>
            <a:ext cx="0" cy="119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Text Box 499"/>
          <p:cNvSpPr txBox="1">
            <a:spLocks noChangeArrowheads="1"/>
          </p:cNvSpPr>
          <p:nvPr/>
        </p:nvSpPr>
        <p:spPr bwMode="auto">
          <a:xfrm>
            <a:off x="6557963" y="1912938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DIABÉ-</a:t>
            </a:r>
          </a:p>
          <a:p>
            <a:pPr algn="ctr"/>
            <a:r>
              <a:rPr lang="es-ES_tradnl" altLang="es-MX" sz="700"/>
              <a:t>TICA</a:t>
            </a:r>
          </a:p>
        </p:txBody>
      </p:sp>
      <p:sp>
        <p:nvSpPr>
          <p:cNvPr id="3131" name="Text Box 500"/>
          <p:cNvSpPr txBox="1">
            <a:spLocks noChangeArrowheads="1"/>
          </p:cNvSpPr>
          <p:nvPr/>
        </p:nvSpPr>
        <p:spPr bwMode="auto">
          <a:xfrm>
            <a:off x="5807075" y="2054225"/>
            <a:ext cx="2682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SI</a:t>
            </a:r>
            <a:endParaRPr lang="es-ES_tradnl" altLang="es-MX"/>
          </a:p>
        </p:txBody>
      </p:sp>
      <p:sp>
        <p:nvSpPr>
          <p:cNvPr id="3132" name="Text Box 501"/>
          <p:cNvSpPr txBox="1">
            <a:spLocks noChangeArrowheads="1"/>
          </p:cNvSpPr>
          <p:nvPr/>
        </p:nvSpPr>
        <p:spPr bwMode="auto">
          <a:xfrm>
            <a:off x="6213475" y="2051050"/>
            <a:ext cx="3175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</a:t>
            </a:r>
            <a:endParaRPr lang="es-ES_tradnl" altLang="es-MX"/>
          </a:p>
        </p:txBody>
      </p:sp>
      <p:sp>
        <p:nvSpPr>
          <p:cNvPr id="3133" name="Line 502"/>
          <p:cNvSpPr>
            <a:spLocks noChangeShapeType="1"/>
          </p:cNvSpPr>
          <p:nvPr/>
        </p:nvSpPr>
        <p:spPr bwMode="auto">
          <a:xfrm>
            <a:off x="6997700" y="1636713"/>
            <a:ext cx="0" cy="579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504"/>
          <p:cNvSpPr>
            <a:spLocks noChangeShapeType="1"/>
          </p:cNvSpPr>
          <p:nvPr/>
        </p:nvSpPr>
        <p:spPr bwMode="auto">
          <a:xfrm>
            <a:off x="3589338" y="1765300"/>
            <a:ext cx="5543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5" name="Text Box 505"/>
          <p:cNvSpPr txBox="1">
            <a:spLocks noChangeArrowheads="1"/>
          </p:cNvSpPr>
          <p:nvPr/>
        </p:nvSpPr>
        <p:spPr bwMode="auto">
          <a:xfrm>
            <a:off x="7027863" y="1597025"/>
            <a:ext cx="21177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PERSONAS REFERIDAS</a:t>
            </a:r>
            <a:endParaRPr lang="es-ES_tradnl" altLang="es-MX"/>
          </a:p>
        </p:txBody>
      </p:sp>
      <p:sp>
        <p:nvSpPr>
          <p:cNvPr id="3136" name="Line 506"/>
          <p:cNvSpPr>
            <a:spLocks noChangeShapeType="1"/>
          </p:cNvSpPr>
          <p:nvPr/>
        </p:nvSpPr>
        <p:spPr bwMode="auto">
          <a:xfrm>
            <a:off x="7451725" y="17748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7" name="Line 507"/>
          <p:cNvSpPr>
            <a:spLocks noChangeShapeType="1"/>
          </p:cNvSpPr>
          <p:nvPr/>
        </p:nvSpPr>
        <p:spPr bwMode="auto">
          <a:xfrm>
            <a:off x="7867650" y="1766888"/>
            <a:ext cx="0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8" name="Line 508"/>
          <p:cNvSpPr>
            <a:spLocks noChangeShapeType="1"/>
          </p:cNvSpPr>
          <p:nvPr/>
        </p:nvSpPr>
        <p:spPr bwMode="auto">
          <a:xfrm>
            <a:off x="8293100" y="1766888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9" name="Line 509"/>
          <p:cNvSpPr>
            <a:spLocks noChangeShapeType="1"/>
          </p:cNvSpPr>
          <p:nvPr/>
        </p:nvSpPr>
        <p:spPr bwMode="auto">
          <a:xfrm>
            <a:off x="8718550" y="1766888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Text Box 510"/>
          <p:cNvSpPr txBox="1">
            <a:spLocks noChangeArrowheads="1"/>
          </p:cNvSpPr>
          <p:nvPr/>
        </p:nvSpPr>
        <p:spPr bwMode="auto">
          <a:xfrm>
            <a:off x="6988175" y="1731963"/>
            <a:ext cx="50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TOSE-</a:t>
            </a:r>
          </a:p>
          <a:p>
            <a:pPr algn="ctr"/>
            <a:r>
              <a:rPr lang="es-ES_tradnl" altLang="es-MX" sz="700"/>
              <a:t>DORAS</a:t>
            </a:r>
          </a:p>
          <a:p>
            <a:pPr algn="ctr"/>
            <a:r>
              <a:rPr lang="es-ES_tradnl" altLang="es-MX" sz="700"/>
              <a:t>CRÓNI-</a:t>
            </a:r>
          </a:p>
          <a:p>
            <a:pPr algn="ctr"/>
            <a:r>
              <a:rPr lang="es-ES_tradnl" altLang="es-MX" sz="700"/>
              <a:t>CAS</a:t>
            </a:r>
          </a:p>
        </p:txBody>
      </p:sp>
      <p:sp>
        <p:nvSpPr>
          <p:cNvPr id="3141" name="Text Box 511"/>
          <p:cNvSpPr txBox="1">
            <a:spLocks noChangeArrowheads="1"/>
          </p:cNvSpPr>
          <p:nvPr/>
        </p:nvSpPr>
        <p:spPr bwMode="auto">
          <a:xfrm>
            <a:off x="7388225" y="1827213"/>
            <a:ext cx="53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HIPER-</a:t>
            </a:r>
          </a:p>
          <a:p>
            <a:pPr algn="ctr"/>
            <a:r>
              <a:rPr lang="es-ES_tradnl" altLang="es-MX" sz="700"/>
              <a:t>TENSAS</a:t>
            </a:r>
            <a:endParaRPr lang="es-ES_tradnl" altLang="es-MX"/>
          </a:p>
        </p:txBody>
      </p:sp>
      <p:sp>
        <p:nvSpPr>
          <p:cNvPr id="3142" name="Text Box 514"/>
          <p:cNvSpPr txBox="1">
            <a:spLocks noChangeArrowheads="1"/>
          </p:cNvSpPr>
          <p:nvPr/>
        </p:nvSpPr>
        <p:spPr bwMode="auto">
          <a:xfrm>
            <a:off x="8718550" y="1885950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3143" name="Line 516"/>
          <p:cNvSpPr>
            <a:spLocks noChangeShapeType="1"/>
          </p:cNvSpPr>
          <p:nvPr/>
        </p:nvSpPr>
        <p:spPr bwMode="auto">
          <a:xfrm>
            <a:off x="1482725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396"/>
          <p:cNvSpPr>
            <a:spLocks noChangeShapeType="1"/>
          </p:cNvSpPr>
          <p:nvPr/>
        </p:nvSpPr>
        <p:spPr bwMode="auto">
          <a:xfrm>
            <a:off x="1482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397"/>
          <p:cNvSpPr>
            <a:spLocks noChangeShapeType="1"/>
          </p:cNvSpPr>
          <p:nvPr/>
        </p:nvSpPr>
        <p:spPr bwMode="auto">
          <a:xfrm>
            <a:off x="19018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398"/>
          <p:cNvSpPr>
            <a:spLocks noChangeShapeType="1"/>
          </p:cNvSpPr>
          <p:nvPr/>
        </p:nvSpPr>
        <p:spPr bwMode="auto">
          <a:xfrm>
            <a:off x="231457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399"/>
          <p:cNvSpPr>
            <a:spLocks noChangeShapeType="1"/>
          </p:cNvSpPr>
          <p:nvPr/>
        </p:nvSpPr>
        <p:spPr bwMode="auto">
          <a:xfrm>
            <a:off x="27289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400"/>
          <p:cNvSpPr>
            <a:spLocks noChangeShapeType="1"/>
          </p:cNvSpPr>
          <p:nvPr/>
        </p:nvSpPr>
        <p:spPr bwMode="auto">
          <a:xfrm>
            <a:off x="40020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401"/>
          <p:cNvSpPr>
            <a:spLocks noChangeShapeType="1"/>
          </p:cNvSpPr>
          <p:nvPr/>
        </p:nvSpPr>
        <p:spPr bwMode="auto">
          <a:xfrm>
            <a:off x="31511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402"/>
          <p:cNvSpPr>
            <a:spLocks noChangeShapeType="1"/>
          </p:cNvSpPr>
          <p:nvPr/>
        </p:nvSpPr>
        <p:spPr bwMode="auto">
          <a:xfrm>
            <a:off x="35814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403"/>
          <p:cNvSpPr>
            <a:spLocks noChangeShapeType="1"/>
          </p:cNvSpPr>
          <p:nvPr/>
        </p:nvSpPr>
        <p:spPr bwMode="auto">
          <a:xfrm>
            <a:off x="44624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404"/>
          <p:cNvSpPr>
            <a:spLocks noChangeShapeType="1"/>
          </p:cNvSpPr>
          <p:nvPr/>
        </p:nvSpPr>
        <p:spPr bwMode="auto">
          <a:xfrm>
            <a:off x="53165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405"/>
          <p:cNvSpPr>
            <a:spLocks noChangeShapeType="1"/>
          </p:cNvSpPr>
          <p:nvPr/>
        </p:nvSpPr>
        <p:spPr bwMode="auto">
          <a:xfrm>
            <a:off x="57245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406"/>
          <p:cNvSpPr>
            <a:spLocks noChangeShapeType="1"/>
          </p:cNvSpPr>
          <p:nvPr/>
        </p:nvSpPr>
        <p:spPr bwMode="auto">
          <a:xfrm>
            <a:off x="61547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407"/>
          <p:cNvSpPr>
            <a:spLocks noChangeShapeType="1"/>
          </p:cNvSpPr>
          <p:nvPr/>
        </p:nvSpPr>
        <p:spPr bwMode="auto">
          <a:xfrm>
            <a:off x="65770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408"/>
          <p:cNvSpPr>
            <a:spLocks noChangeShapeType="1"/>
          </p:cNvSpPr>
          <p:nvPr/>
        </p:nvSpPr>
        <p:spPr bwMode="auto">
          <a:xfrm>
            <a:off x="82931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409"/>
          <p:cNvSpPr>
            <a:spLocks noChangeShapeType="1"/>
          </p:cNvSpPr>
          <p:nvPr/>
        </p:nvSpPr>
        <p:spPr bwMode="auto">
          <a:xfrm>
            <a:off x="70151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410"/>
          <p:cNvSpPr>
            <a:spLocks noChangeShapeType="1"/>
          </p:cNvSpPr>
          <p:nvPr/>
        </p:nvSpPr>
        <p:spPr bwMode="auto">
          <a:xfrm>
            <a:off x="7451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411"/>
          <p:cNvSpPr>
            <a:spLocks noChangeShapeType="1"/>
          </p:cNvSpPr>
          <p:nvPr/>
        </p:nvSpPr>
        <p:spPr bwMode="auto">
          <a:xfrm>
            <a:off x="87185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521"/>
          <p:cNvSpPr>
            <a:spLocks noChangeShapeType="1"/>
          </p:cNvSpPr>
          <p:nvPr/>
        </p:nvSpPr>
        <p:spPr bwMode="auto">
          <a:xfrm>
            <a:off x="48831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522"/>
          <p:cNvSpPr>
            <a:spLocks noChangeShapeType="1"/>
          </p:cNvSpPr>
          <p:nvPr/>
        </p:nvSpPr>
        <p:spPr bwMode="auto">
          <a:xfrm>
            <a:off x="78676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525"/>
          <p:cNvSpPr>
            <a:spLocks noChangeShapeType="1"/>
          </p:cNvSpPr>
          <p:nvPr/>
        </p:nvSpPr>
        <p:spPr bwMode="auto">
          <a:xfrm>
            <a:off x="1482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526"/>
          <p:cNvSpPr>
            <a:spLocks noChangeShapeType="1"/>
          </p:cNvSpPr>
          <p:nvPr/>
        </p:nvSpPr>
        <p:spPr bwMode="auto">
          <a:xfrm>
            <a:off x="19018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4" name="Line 527"/>
          <p:cNvSpPr>
            <a:spLocks noChangeShapeType="1"/>
          </p:cNvSpPr>
          <p:nvPr/>
        </p:nvSpPr>
        <p:spPr bwMode="auto">
          <a:xfrm>
            <a:off x="275748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Line 528"/>
          <p:cNvSpPr>
            <a:spLocks noChangeShapeType="1"/>
          </p:cNvSpPr>
          <p:nvPr/>
        </p:nvSpPr>
        <p:spPr bwMode="auto">
          <a:xfrm>
            <a:off x="318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6" name="Line 529"/>
          <p:cNvSpPr>
            <a:spLocks noChangeShapeType="1"/>
          </p:cNvSpPr>
          <p:nvPr/>
        </p:nvSpPr>
        <p:spPr bwMode="auto">
          <a:xfrm>
            <a:off x="44624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7" name="Line 530"/>
          <p:cNvSpPr>
            <a:spLocks noChangeShapeType="1"/>
          </p:cNvSpPr>
          <p:nvPr/>
        </p:nvSpPr>
        <p:spPr bwMode="auto">
          <a:xfrm>
            <a:off x="36004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8" name="Line 531"/>
          <p:cNvSpPr>
            <a:spLocks noChangeShapeType="1"/>
          </p:cNvSpPr>
          <p:nvPr/>
        </p:nvSpPr>
        <p:spPr bwMode="auto">
          <a:xfrm>
            <a:off x="40211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9" name="Line 532"/>
          <p:cNvSpPr>
            <a:spLocks noChangeShapeType="1"/>
          </p:cNvSpPr>
          <p:nvPr/>
        </p:nvSpPr>
        <p:spPr bwMode="auto">
          <a:xfrm>
            <a:off x="48831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0" name="Line 533"/>
          <p:cNvSpPr>
            <a:spLocks noChangeShapeType="1"/>
          </p:cNvSpPr>
          <p:nvPr/>
        </p:nvSpPr>
        <p:spPr bwMode="auto">
          <a:xfrm>
            <a:off x="53165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1" name="Line 534"/>
          <p:cNvSpPr>
            <a:spLocks noChangeShapeType="1"/>
          </p:cNvSpPr>
          <p:nvPr/>
        </p:nvSpPr>
        <p:spPr bwMode="auto">
          <a:xfrm>
            <a:off x="572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2" name="Line 535"/>
          <p:cNvSpPr>
            <a:spLocks noChangeShapeType="1"/>
          </p:cNvSpPr>
          <p:nvPr/>
        </p:nvSpPr>
        <p:spPr bwMode="auto">
          <a:xfrm>
            <a:off x="61547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3" name="Line 536"/>
          <p:cNvSpPr>
            <a:spLocks noChangeShapeType="1"/>
          </p:cNvSpPr>
          <p:nvPr/>
        </p:nvSpPr>
        <p:spPr bwMode="auto">
          <a:xfrm>
            <a:off x="657701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4" name="Line 537"/>
          <p:cNvSpPr>
            <a:spLocks noChangeShapeType="1"/>
          </p:cNvSpPr>
          <p:nvPr/>
        </p:nvSpPr>
        <p:spPr bwMode="auto">
          <a:xfrm>
            <a:off x="829310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5" name="Line 538"/>
          <p:cNvSpPr>
            <a:spLocks noChangeShapeType="1"/>
          </p:cNvSpPr>
          <p:nvPr/>
        </p:nvSpPr>
        <p:spPr bwMode="auto">
          <a:xfrm>
            <a:off x="70151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6" name="Line 539"/>
          <p:cNvSpPr>
            <a:spLocks noChangeShapeType="1"/>
          </p:cNvSpPr>
          <p:nvPr/>
        </p:nvSpPr>
        <p:spPr bwMode="auto">
          <a:xfrm>
            <a:off x="7451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7" name="Line 540"/>
          <p:cNvSpPr>
            <a:spLocks noChangeShapeType="1"/>
          </p:cNvSpPr>
          <p:nvPr/>
        </p:nvSpPr>
        <p:spPr bwMode="auto">
          <a:xfrm>
            <a:off x="87185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8" name="Line 542"/>
          <p:cNvSpPr>
            <a:spLocks noChangeShapeType="1"/>
          </p:cNvSpPr>
          <p:nvPr/>
        </p:nvSpPr>
        <p:spPr bwMode="auto">
          <a:xfrm>
            <a:off x="23336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9" name="Line 544"/>
          <p:cNvSpPr>
            <a:spLocks noChangeShapeType="1"/>
          </p:cNvSpPr>
          <p:nvPr/>
        </p:nvSpPr>
        <p:spPr bwMode="auto">
          <a:xfrm>
            <a:off x="78676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96"/>
          <p:cNvSpPr txBox="1">
            <a:spLocks noChangeArrowheads="1"/>
          </p:cNvSpPr>
          <p:nvPr/>
        </p:nvSpPr>
        <p:spPr bwMode="auto">
          <a:xfrm>
            <a:off x="4562475" y="1322388"/>
            <a:ext cx="730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099" name="Rectangle 19"/>
          <p:cNvSpPr>
            <a:spLocks noChangeArrowheads="1"/>
          </p:cNvSpPr>
          <p:nvPr/>
        </p:nvSpPr>
        <p:spPr bwMode="auto">
          <a:xfrm>
            <a:off x="858838" y="412750"/>
            <a:ext cx="374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</a:t>
            </a:r>
            <a:endParaRPr lang="es-ES" altLang="es-MX" sz="900" b="1"/>
          </a:p>
        </p:txBody>
      </p:sp>
      <p:grpSp>
        <p:nvGrpSpPr>
          <p:cNvPr id="4100" name="1 Grupo"/>
          <p:cNvGrpSpPr>
            <a:grpSpLocks/>
          </p:cNvGrpSpPr>
          <p:nvPr/>
        </p:nvGrpSpPr>
        <p:grpSpPr bwMode="auto">
          <a:xfrm>
            <a:off x="0" y="1660525"/>
            <a:ext cx="9144000" cy="2774950"/>
            <a:chOff x="0" y="1660525"/>
            <a:chExt cx="9144000" cy="2774950"/>
          </a:xfrm>
        </p:grpSpPr>
        <p:sp>
          <p:nvSpPr>
            <p:cNvPr id="4172" name="Line 4"/>
            <p:cNvSpPr>
              <a:spLocks noChangeShapeType="1"/>
            </p:cNvSpPr>
            <p:nvPr/>
          </p:nvSpPr>
          <p:spPr bwMode="auto">
            <a:xfrm>
              <a:off x="0" y="3545757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3" name="Line 5"/>
            <p:cNvSpPr>
              <a:spLocks noChangeShapeType="1"/>
            </p:cNvSpPr>
            <p:nvPr/>
          </p:nvSpPr>
          <p:spPr bwMode="auto">
            <a:xfrm>
              <a:off x="0" y="37497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6"/>
            <p:cNvSpPr>
              <a:spLocks noChangeShapeType="1"/>
            </p:cNvSpPr>
            <p:nvPr/>
          </p:nvSpPr>
          <p:spPr bwMode="auto">
            <a:xfrm>
              <a:off x="0" y="312129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5" name="Line 12"/>
            <p:cNvSpPr>
              <a:spLocks noChangeShapeType="1"/>
            </p:cNvSpPr>
            <p:nvPr/>
          </p:nvSpPr>
          <p:spPr bwMode="auto">
            <a:xfrm>
              <a:off x="0" y="291097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13"/>
            <p:cNvSpPr>
              <a:spLocks noChangeShapeType="1"/>
            </p:cNvSpPr>
            <p:nvPr/>
          </p:nvSpPr>
          <p:spPr bwMode="auto">
            <a:xfrm>
              <a:off x="0" y="228256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14"/>
            <p:cNvSpPr>
              <a:spLocks noChangeShapeType="1"/>
            </p:cNvSpPr>
            <p:nvPr/>
          </p:nvSpPr>
          <p:spPr bwMode="auto">
            <a:xfrm>
              <a:off x="0" y="249415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15"/>
            <p:cNvSpPr>
              <a:spLocks noChangeShapeType="1"/>
            </p:cNvSpPr>
            <p:nvPr/>
          </p:nvSpPr>
          <p:spPr bwMode="auto">
            <a:xfrm>
              <a:off x="0" y="270575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20"/>
            <p:cNvSpPr>
              <a:spLocks noChangeShapeType="1"/>
            </p:cNvSpPr>
            <p:nvPr/>
          </p:nvSpPr>
          <p:spPr bwMode="auto">
            <a:xfrm>
              <a:off x="0" y="16605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21"/>
            <p:cNvSpPr>
              <a:spLocks noChangeShapeType="1"/>
            </p:cNvSpPr>
            <p:nvPr/>
          </p:nvSpPr>
          <p:spPr bwMode="auto">
            <a:xfrm>
              <a:off x="0" y="1865746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22"/>
            <p:cNvSpPr>
              <a:spLocks noChangeShapeType="1"/>
            </p:cNvSpPr>
            <p:nvPr/>
          </p:nvSpPr>
          <p:spPr bwMode="auto">
            <a:xfrm>
              <a:off x="0" y="207096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93"/>
            <p:cNvSpPr>
              <a:spLocks noChangeShapeType="1"/>
            </p:cNvSpPr>
            <p:nvPr/>
          </p:nvSpPr>
          <p:spPr bwMode="auto">
            <a:xfrm>
              <a:off x="0" y="332651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94"/>
            <p:cNvSpPr>
              <a:spLocks noChangeShapeType="1"/>
            </p:cNvSpPr>
            <p:nvPr/>
          </p:nvSpPr>
          <p:spPr bwMode="auto">
            <a:xfrm>
              <a:off x="0" y="3954926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95"/>
            <p:cNvSpPr>
              <a:spLocks noChangeShapeType="1"/>
            </p:cNvSpPr>
            <p:nvPr/>
          </p:nvSpPr>
          <p:spPr bwMode="auto">
            <a:xfrm>
              <a:off x="0" y="41665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116"/>
            <p:cNvSpPr>
              <a:spLocks noChangeShapeType="1"/>
            </p:cNvSpPr>
            <p:nvPr/>
          </p:nvSpPr>
          <p:spPr bwMode="auto">
            <a:xfrm>
              <a:off x="0" y="42306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117"/>
            <p:cNvSpPr>
              <a:spLocks noChangeShapeType="1"/>
            </p:cNvSpPr>
            <p:nvPr/>
          </p:nvSpPr>
          <p:spPr bwMode="auto">
            <a:xfrm>
              <a:off x="0" y="443547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101" name="Group 132"/>
          <p:cNvGrpSpPr>
            <a:grpSpLocks/>
          </p:cNvGrpSpPr>
          <p:nvPr/>
        </p:nvGrpSpPr>
        <p:grpSpPr bwMode="auto">
          <a:xfrm>
            <a:off x="161925" y="4875213"/>
            <a:ext cx="8969375" cy="1530350"/>
            <a:chOff x="0" y="3155"/>
            <a:chExt cx="5760" cy="953"/>
          </a:xfrm>
        </p:grpSpPr>
        <p:grpSp>
          <p:nvGrpSpPr>
            <p:cNvPr id="4162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67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8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9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0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1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63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2" name="Line 149"/>
          <p:cNvSpPr>
            <a:spLocks noChangeShapeType="1"/>
          </p:cNvSpPr>
          <p:nvPr/>
        </p:nvSpPr>
        <p:spPr bwMode="auto">
          <a:xfrm flipH="1">
            <a:off x="0" y="4527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4" name="Line 18"/>
          <p:cNvSpPr>
            <a:spLocks noChangeShapeType="1"/>
          </p:cNvSpPr>
          <p:nvPr/>
        </p:nvSpPr>
        <p:spPr bwMode="auto">
          <a:xfrm>
            <a:off x="20240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70"/>
          <p:cNvSpPr>
            <a:spLocks noChangeShapeType="1"/>
          </p:cNvSpPr>
          <p:nvPr/>
        </p:nvSpPr>
        <p:spPr bwMode="auto">
          <a:xfrm>
            <a:off x="266541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72"/>
          <p:cNvSpPr>
            <a:spLocks noChangeShapeType="1"/>
          </p:cNvSpPr>
          <p:nvPr/>
        </p:nvSpPr>
        <p:spPr bwMode="auto">
          <a:xfrm>
            <a:off x="331152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73"/>
          <p:cNvSpPr>
            <a:spLocks noChangeShapeType="1"/>
          </p:cNvSpPr>
          <p:nvPr/>
        </p:nvSpPr>
        <p:spPr bwMode="auto">
          <a:xfrm>
            <a:off x="3967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75"/>
          <p:cNvSpPr>
            <a:spLocks noChangeShapeType="1"/>
          </p:cNvSpPr>
          <p:nvPr/>
        </p:nvSpPr>
        <p:spPr bwMode="auto">
          <a:xfrm>
            <a:off x="4602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76"/>
          <p:cNvSpPr>
            <a:spLocks noChangeShapeType="1"/>
          </p:cNvSpPr>
          <p:nvPr/>
        </p:nvSpPr>
        <p:spPr bwMode="auto">
          <a:xfrm>
            <a:off x="524510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78"/>
          <p:cNvSpPr>
            <a:spLocks noChangeShapeType="1"/>
          </p:cNvSpPr>
          <p:nvPr/>
        </p:nvSpPr>
        <p:spPr bwMode="auto">
          <a:xfrm>
            <a:off x="59070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79"/>
          <p:cNvSpPr>
            <a:spLocks noChangeShapeType="1"/>
          </p:cNvSpPr>
          <p:nvPr/>
        </p:nvSpPr>
        <p:spPr bwMode="auto">
          <a:xfrm>
            <a:off x="65547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82"/>
          <p:cNvSpPr>
            <a:spLocks noChangeShapeType="1"/>
          </p:cNvSpPr>
          <p:nvPr/>
        </p:nvSpPr>
        <p:spPr bwMode="auto">
          <a:xfrm>
            <a:off x="719137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84"/>
          <p:cNvSpPr>
            <a:spLocks noChangeShapeType="1"/>
          </p:cNvSpPr>
          <p:nvPr/>
        </p:nvSpPr>
        <p:spPr bwMode="auto">
          <a:xfrm>
            <a:off x="784383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85"/>
          <p:cNvSpPr>
            <a:spLocks noChangeShapeType="1"/>
          </p:cNvSpPr>
          <p:nvPr/>
        </p:nvSpPr>
        <p:spPr bwMode="auto">
          <a:xfrm>
            <a:off x="848995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Text Box 208"/>
          <p:cNvSpPr txBox="1">
            <a:spLocks noChangeArrowheads="1"/>
          </p:cNvSpPr>
          <p:nvPr/>
        </p:nvSpPr>
        <p:spPr bwMode="auto">
          <a:xfrm>
            <a:off x="1295400" y="625475"/>
            <a:ext cx="18589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_tradnl" altLang="es-MX" b="1"/>
          </a:p>
        </p:txBody>
      </p:sp>
      <p:sp>
        <p:nvSpPr>
          <p:cNvPr id="4116" name="Text Box 248"/>
          <p:cNvSpPr txBox="1">
            <a:spLocks noChangeArrowheads="1"/>
          </p:cNvSpPr>
          <p:nvPr/>
        </p:nvSpPr>
        <p:spPr bwMode="auto">
          <a:xfrm>
            <a:off x="17463" y="4522788"/>
            <a:ext cx="1254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</a:p>
        </p:txBody>
      </p:sp>
      <p:sp>
        <p:nvSpPr>
          <p:cNvPr id="4117" name="Text Box 249"/>
          <p:cNvSpPr txBox="1">
            <a:spLocks noChangeArrowheads="1"/>
          </p:cNvSpPr>
          <p:nvPr/>
        </p:nvSpPr>
        <p:spPr bwMode="auto">
          <a:xfrm>
            <a:off x="0" y="4229100"/>
            <a:ext cx="137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4118" name="Line 258"/>
          <p:cNvSpPr>
            <a:spLocks noChangeShapeType="1"/>
          </p:cNvSpPr>
          <p:nvPr/>
        </p:nvSpPr>
        <p:spPr bwMode="auto">
          <a:xfrm>
            <a:off x="20240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Line 259"/>
          <p:cNvSpPr>
            <a:spLocks noChangeShapeType="1"/>
          </p:cNvSpPr>
          <p:nvPr/>
        </p:nvSpPr>
        <p:spPr bwMode="auto">
          <a:xfrm>
            <a:off x="266541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260"/>
          <p:cNvSpPr>
            <a:spLocks noChangeShapeType="1"/>
          </p:cNvSpPr>
          <p:nvPr/>
        </p:nvSpPr>
        <p:spPr bwMode="auto">
          <a:xfrm>
            <a:off x="3311525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Line 261"/>
          <p:cNvSpPr>
            <a:spLocks noChangeShapeType="1"/>
          </p:cNvSpPr>
          <p:nvPr/>
        </p:nvSpPr>
        <p:spPr bwMode="auto">
          <a:xfrm>
            <a:off x="3967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Line 262"/>
          <p:cNvSpPr>
            <a:spLocks noChangeShapeType="1"/>
          </p:cNvSpPr>
          <p:nvPr/>
        </p:nvSpPr>
        <p:spPr bwMode="auto">
          <a:xfrm>
            <a:off x="4602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263"/>
          <p:cNvSpPr>
            <a:spLocks noChangeShapeType="1"/>
          </p:cNvSpPr>
          <p:nvPr/>
        </p:nvSpPr>
        <p:spPr bwMode="auto">
          <a:xfrm>
            <a:off x="524510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264"/>
          <p:cNvSpPr>
            <a:spLocks noChangeShapeType="1"/>
          </p:cNvSpPr>
          <p:nvPr/>
        </p:nvSpPr>
        <p:spPr bwMode="auto">
          <a:xfrm>
            <a:off x="59070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265"/>
          <p:cNvSpPr>
            <a:spLocks noChangeShapeType="1"/>
          </p:cNvSpPr>
          <p:nvPr/>
        </p:nvSpPr>
        <p:spPr bwMode="auto">
          <a:xfrm>
            <a:off x="65547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267"/>
          <p:cNvSpPr>
            <a:spLocks noChangeShapeType="1"/>
          </p:cNvSpPr>
          <p:nvPr/>
        </p:nvSpPr>
        <p:spPr bwMode="auto">
          <a:xfrm>
            <a:off x="71929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268"/>
          <p:cNvSpPr>
            <a:spLocks noChangeShapeType="1"/>
          </p:cNvSpPr>
          <p:nvPr/>
        </p:nvSpPr>
        <p:spPr bwMode="auto">
          <a:xfrm>
            <a:off x="784383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269"/>
          <p:cNvSpPr>
            <a:spLocks noChangeShapeType="1"/>
          </p:cNvSpPr>
          <p:nvPr/>
        </p:nvSpPr>
        <p:spPr bwMode="auto">
          <a:xfrm>
            <a:off x="848995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270"/>
          <p:cNvSpPr>
            <a:spLocks noChangeShapeType="1"/>
          </p:cNvSpPr>
          <p:nvPr/>
        </p:nvSpPr>
        <p:spPr bwMode="auto">
          <a:xfrm>
            <a:off x="1370013" y="16573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0" name="Line 272"/>
          <p:cNvSpPr>
            <a:spLocks noChangeShapeType="1"/>
          </p:cNvSpPr>
          <p:nvPr/>
        </p:nvSpPr>
        <p:spPr bwMode="auto">
          <a:xfrm>
            <a:off x="1370013" y="4222750"/>
            <a:ext cx="0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1" name="Text Box 275"/>
          <p:cNvSpPr txBox="1">
            <a:spLocks noChangeArrowheads="1"/>
          </p:cNvSpPr>
          <p:nvPr/>
        </p:nvSpPr>
        <p:spPr bwMode="auto">
          <a:xfrm>
            <a:off x="2030413" y="1101725"/>
            <a:ext cx="5969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PLANIFI-</a:t>
            </a:r>
          </a:p>
          <a:p>
            <a:pPr algn="ctr"/>
            <a:r>
              <a:rPr lang="es-ES_tradnl" altLang="es-MX" sz="700"/>
              <a:t>CACIÓN</a:t>
            </a:r>
          </a:p>
          <a:p>
            <a:pPr algn="ctr"/>
            <a:r>
              <a:rPr lang="es-ES_tradnl" altLang="es-MX" sz="700"/>
              <a:t>FAMILIAR</a:t>
            </a:r>
            <a:endParaRPr lang="es-ES_tradnl" altLang="es-MX"/>
          </a:p>
        </p:txBody>
      </p:sp>
      <p:sp>
        <p:nvSpPr>
          <p:cNvPr id="4132" name="Text Box 276"/>
          <p:cNvSpPr txBox="1">
            <a:spLocks noChangeArrowheads="1"/>
          </p:cNvSpPr>
          <p:nvPr/>
        </p:nvSpPr>
        <p:spPr bwMode="auto">
          <a:xfrm>
            <a:off x="1374775" y="847725"/>
            <a:ext cx="5810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TEMAS  DE  PLÁTICAS  Y  NÚMERO  DE  ASISTENTES</a:t>
            </a:r>
            <a:endParaRPr lang="es-ES_tradnl" altLang="es-MX"/>
          </a:p>
        </p:txBody>
      </p:sp>
      <p:sp>
        <p:nvSpPr>
          <p:cNvPr id="4133" name="Line 277"/>
          <p:cNvSpPr>
            <a:spLocks noChangeShapeType="1"/>
          </p:cNvSpPr>
          <p:nvPr/>
        </p:nvSpPr>
        <p:spPr bwMode="auto">
          <a:xfrm flipH="1">
            <a:off x="1365250" y="1073150"/>
            <a:ext cx="777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Text Box 278"/>
          <p:cNvSpPr txBox="1">
            <a:spLocks noChangeArrowheads="1"/>
          </p:cNvSpPr>
          <p:nvPr/>
        </p:nvSpPr>
        <p:spPr bwMode="auto">
          <a:xfrm>
            <a:off x="4030663" y="1079500"/>
            <a:ext cx="1136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/>
              <a:t>ENFERMEDADES</a:t>
            </a:r>
            <a:endParaRPr lang="es-ES_tradnl" altLang="es-MX"/>
          </a:p>
        </p:txBody>
      </p:sp>
      <p:sp>
        <p:nvSpPr>
          <p:cNvPr id="4135" name="Line 279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6" name="Line 280"/>
          <p:cNvSpPr>
            <a:spLocks noChangeShapeType="1"/>
          </p:cNvSpPr>
          <p:nvPr/>
        </p:nvSpPr>
        <p:spPr bwMode="auto">
          <a:xfrm>
            <a:off x="0" y="15811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7" name="Rectangle 281"/>
          <p:cNvSpPr>
            <a:spLocks noChangeArrowheads="1"/>
          </p:cNvSpPr>
          <p:nvPr/>
        </p:nvSpPr>
        <p:spPr bwMode="auto">
          <a:xfrm>
            <a:off x="0" y="1139825"/>
            <a:ext cx="13589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 II. COMUNIDAD</a:t>
            </a:r>
            <a:endParaRPr lang="es-ES" altLang="es-MX" sz="900" b="1"/>
          </a:p>
        </p:txBody>
      </p:sp>
      <p:sp>
        <p:nvSpPr>
          <p:cNvPr id="4138" name="Line 282"/>
          <p:cNvSpPr>
            <a:spLocks noChangeShapeType="1"/>
          </p:cNvSpPr>
          <p:nvPr/>
        </p:nvSpPr>
        <p:spPr bwMode="auto">
          <a:xfrm>
            <a:off x="3311525" y="1081088"/>
            <a:ext cx="0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83"/>
          <p:cNvSpPr>
            <a:spLocks noChangeShapeType="1"/>
          </p:cNvSpPr>
          <p:nvPr/>
        </p:nvSpPr>
        <p:spPr bwMode="auto">
          <a:xfrm>
            <a:off x="2665413" y="1066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Line 284"/>
          <p:cNvSpPr>
            <a:spLocks noChangeShapeType="1"/>
          </p:cNvSpPr>
          <p:nvPr/>
        </p:nvSpPr>
        <p:spPr bwMode="auto">
          <a:xfrm>
            <a:off x="5245100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1" name="Line 285"/>
          <p:cNvSpPr>
            <a:spLocks noChangeShapeType="1"/>
          </p:cNvSpPr>
          <p:nvPr/>
        </p:nvSpPr>
        <p:spPr bwMode="auto">
          <a:xfrm>
            <a:off x="5907088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Line 286"/>
          <p:cNvSpPr>
            <a:spLocks noChangeShapeType="1"/>
          </p:cNvSpPr>
          <p:nvPr/>
        </p:nvSpPr>
        <p:spPr bwMode="auto">
          <a:xfrm>
            <a:off x="8489950" y="1074738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Line 287"/>
          <p:cNvSpPr>
            <a:spLocks noChangeShapeType="1"/>
          </p:cNvSpPr>
          <p:nvPr/>
        </p:nvSpPr>
        <p:spPr bwMode="auto">
          <a:xfrm flipV="1">
            <a:off x="1365250" y="83185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4" name="Line 288"/>
          <p:cNvSpPr>
            <a:spLocks noChangeShapeType="1"/>
          </p:cNvSpPr>
          <p:nvPr/>
        </p:nvSpPr>
        <p:spPr bwMode="auto">
          <a:xfrm>
            <a:off x="2024063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5" name="Text Box 289"/>
          <p:cNvSpPr txBox="1">
            <a:spLocks noChangeArrowheads="1"/>
          </p:cNvSpPr>
          <p:nvPr/>
        </p:nvSpPr>
        <p:spPr bwMode="auto">
          <a:xfrm>
            <a:off x="1279525" y="1149350"/>
            <a:ext cx="828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SANEAMIENTO</a:t>
            </a:r>
          </a:p>
          <a:p>
            <a:pPr algn="ctr"/>
            <a:r>
              <a:rPr lang="es-ES_tradnl" altLang="es-MX" sz="700"/>
              <a:t>BÁSICO</a:t>
            </a:r>
            <a:endParaRPr lang="es-ES_tradnl" altLang="es-MX"/>
          </a:p>
        </p:txBody>
      </p:sp>
      <p:sp>
        <p:nvSpPr>
          <p:cNvPr id="4146" name="Text Box 290"/>
          <p:cNvSpPr txBox="1">
            <a:spLocks noChangeArrowheads="1"/>
          </p:cNvSpPr>
          <p:nvPr/>
        </p:nvSpPr>
        <p:spPr bwMode="auto">
          <a:xfrm>
            <a:off x="2662238" y="1165225"/>
            <a:ext cx="62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MATERNO</a:t>
            </a:r>
          </a:p>
          <a:p>
            <a:pPr algn="ctr"/>
            <a:r>
              <a:rPr lang="es-ES_tradnl" altLang="es-MX" sz="700"/>
              <a:t> INFANTIL</a:t>
            </a:r>
            <a:endParaRPr lang="es-ES_tradnl" altLang="es-MX"/>
          </a:p>
        </p:txBody>
      </p:sp>
      <p:sp>
        <p:nvSpPr>
          <p:cNvPr id="4147" name="Line 291"/>
          <p:cNvSpPr>
            <a:spLocks noChangeShapeType="1"/>
          </p:cNvSpPr>
          <p:nvPr/>
        </p:nvSpPr>
        <p:spPr bwMode="auto">
          <a:xfrm>
            <a:off x="3967163" y="1073150"/>
            <a:ext cx="0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Text Box 292"/>
          <p:cNvSpPr txBox="1">
            <a:spLocks noChangeArrowheads="1"/>
          </p:cNvSpPr>
          <p:nvPr/>
        </p:nvSpPr>
        <p:spPr bwMode="auto">
          <a:xfrm>
            <a:off x="3324225" y="1155700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4149" name="Line 293"/>
          <p:cNvSpPr>
            <a:spLocks noChangeShapeType="1"/>
          </p:cNvSpPr>
          <p:nvPr/>
        </p:nvSpPr>
        <p:spPr bwMode="auto">
          <a:xfrm>
            <a:off x="3957638" y="1290638"/>
            <a:ext cx="1290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Text Box 297"/>
          <p:cNvSpPr txBox="1">
            <a:spLocks noChangeArrowheads="1"/>
          </p:cNvSpPr>
          <p:nvPr/>
        </p:nvSpPr>
        <p:spPr bwMode="auto">
          <a:xfrm>
            <a:off x="5183188" y="1069975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51" name="Line 294"/>
          <p:cNvSpPr>
            <a:spLocks noChangeShapeType="1"/>
          </p:cNvSpPr>
          <p:nvPr/>
        </p:nvSpPr>
        <p:spPr bwMode="auto">
          <a:xfrm>
            <a:off x="4602163" y="129063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2" name="Text Box 295"/>
          <p:cNvSpPr txBox="1">
            <a:spLocks noChangeArrowheads="1"/>
          </p:cNvSpPr>
          <p:nvPr/>
        </p:nvSpPr>
        <p:spPr bwMode="auto">
          <a:xfrm>
            <a:off x="3952875" y="1323975"/>
            <a:ext cx="655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CRÓNICAS</a:t>
            </a:r>
            <a:endParaRPr lang="es-ES_tradnl" altLang="es-MX"/>
          </a:p>
        </p:txBody>
      </p:sp>
      <p:sp>
        <p:nvSpPr>
          <p:cNvPr id="4153" name="Line 298"/>
          <p:cNvSpPr>
            <a:spLocks noChangeShapeType="1"/>
          </p:cNvSpPr>
          <p:nvPr/>
        </p:nvSpPr>
        <p:spPr bwMode="auto">
          <a:xfrm>
            <a:off x="6554788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4" name="Line 299"/>
          <p:cNvSpPr>
            <a:spLocks noChangeShapeType="1"/>
          </p:cNvSpPr>
          <p:nvPr/>
        </p:nvSpPr>
        <p:spPr bwMode="auto">
          <a:xfrm>
            <a:off x="7189788" y="839788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5" name="Text Box 300"/>
          <p:cNvSpPr txBox="1">
            <a:spLocks noChangeArrowheads="1"/>
          </p:cNvSpPr>
          <p:nvPr/>
        </p:nvSpPr>
        <p:spPr bwMode="auto">
          <a:xfrm>
            <a:off x="5892800" y="1222375"/>
            <a:ext cx="6810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56" name="Text Box 301"/>
          <p:cNvSpPr txBox="1">
            <a:spLocks noChangeArrowheads="1"/>
          </p:cNvSpPr>
          <p:nvPr/>
        </p:nvSpPr>
        <p:spPr bwMode="auto">
          <a:xfrm>
            <a:off x="6632575" y="12160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4157" name="Line 302"/>
          <p:cNvSpPr>
            <a:spLocks noChangeShapeType="1"/>
          </p:cNvSpPr>
          <p:nvPr/>
        </p:nvSpPr>
        <p:spPr bwMode="auto">
          <a:xfrm>
            <a:off x="7843838" y="1073150"/>
            <a:ext cx="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8" name="Text Box 303"/>
          <p:cNvSpPr txBox="1">
            <a:spLocks noChangeArrowheads="1"/>
          </p:cNvSpPr>
          <p:nvPr/>
        </p:nvSpPr>
        <p:spPr bwMode="auto">
          <a:xfrm>
            <a:off x="7188200" y="849313"/>
            <a:ext cx="195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MADRES CAPACITADAS</a:t>
            </a:r>
            <a:endParaRPr lang="es-ES_tradnl" altLang="es-MX"/>
          </a:p>
        </p:txBody>
      </p:sp>
      <p:sp>
        <p:nvSpPr>
          <p:cNvPr id="4159" name="Text Box 304"/>
          <p:cNvSpPr txBox="1">
            <a:spLocks noChangeArrowheads="1"/>
          </p:cNvSpPr>
          <p:nvPr/>
        </p:nvSpPr>
        <p:spPr bwMode="auto">
          <a:xfrm>
            <a:off x="7150100" y="1117600"/>
            <a:ext cx="730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ENFERME-</a:t>
            </a:r>
          </a:p>
          <a:p>
            <a:pPr algn="ctr"/>
            <a:r>
              <a:rPr lang="es-ES_tradnl" altLang="es-MX" sz="700"/>
              <a:t>DADES</a:t>
            </a:r>
          </a:p>
          <a:p>
            <a:pPr algn="ctr"/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60" name="Text Box 305"/>
          <p:cNvSpPr txBox="1">
            <a:spLocks noChangeArrowheads="1"/>
          </p:cNvSpPr>
          <p:nvPr/>
        </p:nvSpPr>
        <p:spPr bwMode="auto">
          <a:xfrm>
            <a:off x="7777163" y="1065213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61" name="Text Box 306"/>
          <p:cNvSpPr txBox="1">
            <a:spLocks noChangeArrowheads="1"/>
          </p:cNvSpPr>
          <p:nvPr/>
        </p:nvSpPr>
        <p:spPr bwMode="auto">
          <a:xfrm>
            <a:off x="8480425" y="1219200"/>
            <a:ext cx="692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5891</TotalTime>
  <Words>123</Words>
  <Application>Microsoft Office PowerPoint</Application>
  <PresentationFormat>Carta (216 x 279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191</cp:revision>
  <cp:lastPrinted>2016-10-18T17:51:37Z</cp:lastPrinted>
  <dcterms:created xsi:type="dcterms:W3CDTF">1999-03-16T19:31:02Z</dcterms:created>
  <dcterms:modified xsi:type="dcterms:W3CDTF">2016-10-18T17:51:38Z</dcterms:modified>
</cp:coreProperties>
</file>